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1" r:id="rId27"/>
    <p:sldId id="286" r:id="rId28"/>
    <p:sldId id="287" r:id="rId29"/>
    <p:sldId id="281" r:id="rId30"/>
    <p:sldId id="282" r:id="rId31"/>
    <p:sldId id="290" r:id="rId32"/>
    <p:sldId id="292" r:id="rId33"/>
    <p:sldId id="283" r:id="rId34"/>
    <p:sldId id="284" r:id="rId35"/>
    <p:sldId id="285" r:id="rId36"/>
    <p:sldId id="288" r:id="rId37"/>
    <p:sldId id="289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298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7F7ABAE-44CC-4AFC-A4C4-A3B3FDC059B3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9B81502-3BFD-40DA-925F-F42E106C9E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co/Bl6Tw1OXS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event=video_description&amp;redir_token=QUFFLUhqbm9hNWpfTXM2b3pjdVNadnJyWXpUN1NQQVpEd3xBQ3Jtc0tucVAzdGNNOWN0LUFrZWFIYUc3Skh2bEFPN3VuTXpTdzVCT0pKNFpUWE9qemVIR0E0MDZleDRfTThWRENtbEgtT09OQmFVdnQ1SzZIcENsdjFnRXJQaERXbFZhdjlHa0ZtX0dXUWxtSm9PcGJUcjdmdw&amp;q=https://arxiv.org/abs/2108.06325&amp;v=zEMOX3Di2T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662" y="4000504"/>
            <a:ext cx="7572428" cy="2301240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/>
              <a:t>Summary</a:t>
            </a:r>
            <a:r>
              <a:rPr lang="fr-FR" dirty="0" smtClean="0"/>
              <a:t> of 2 </a:t>
            </a:r>
            <a:r>
              <a:rPr lang="fr-FR" dirty="0" err="1" smtClean="0"/>
              <a:t>papers</a:t>
            </a:r>
            <a:r>
              <a:rPr lang="fr-FR" dirty="0" smtClean="0"/>
              <a:t> for </a:t>
            </a:r>
            <a:r>
              <a:rPr lang="fr-FR" dirty="0" err="1" smtClean="0"/>
              <a:t>FCCLFramework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PFE </a:t>
            </a:r>
            <a:r>
              <a:rPr lang="fr-FR" dirty="0" err="1" smtClean="0"/>
              <a:t>day</a:t>
            </a:r>
            <a:r>
              <a:rPr lang="fr-FR" dirty="0" smtClean="0"/>
              <a:t> 13. 29/11/2022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500042"/>
            <a:ext cx="5715040" cy="327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57148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Cross </a:t>
            </a:r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matrix</a:t>
            </a:r>
            <a:r>
              <a:rPr lang="fr-FR" dirty="0" smtClean="0"/>
              <a:t> Basics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14422"/>
            <a:ext cx="69532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5643578"/>
            <a:ext cx="464347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Cross </a:t>
            </a:r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matrix</a:t>
            </a:r>
            <a:r>
              <a:rPr lang="fr-FR" dirty="0" smtClean="0"/>
              <a:t> Basics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142984"/>
            <a:ext cx="654555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57158" y="5715016"/>
            <a:ext cx="8786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https://towardsdatascience.com/nonlinear-shrinkage-an-introduction-825316dda5b8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4000504"/>
            <a:ext cx="4714908" cy="156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 and optimal </a:t>
            </a:r>
            <a:r>
              <a:rPr lang="fr-FR" dirty="0" err="1" smtClean="0"/>
              <a:t>weights</a:t>
            </a:r>
            <a:r>
              <a:rPr lang="fr-FR" dirty="0" smtClean="0"/>
              <a:t>/</a:t>
            </a:r>
            <a:r>
              <a:rPr lang="fr-FR" dirty="0" err="1" smtClean="0"/>
              <a:t>estimator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30384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428868"/>
            <a:ext cx="64579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Self-</a:t>
            </a:r>
            <a:r>
              <a:rPr lang="fr-FR" dirty="0" err="1" smtClean="0"/>
              <a:t>Supervised</a:t>
            </a:r>
            <a:r>
              <a:rPr lang="fr-FR" dirty="0" smtClean="0"/>
              <a:t> Learning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14422"/>
            <a:ext cx="56483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Self-</a:t>
            </a:r>
            <a:r>
              <a:rPr lang="fr-FR" dirty="0" err="1" smtClean="0"/>
              <a:t>Supervised</a:t>
            </a:r>
            <a:r>
              <a:rPr lang="fr-FR" dirty="0" smtClean="0"/>
              <a:t> Learning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588645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525" y="857232"/>
            <a:ext cx="3419475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4282" y="5500702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https://arxiv.org/abs/1912.03263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Self-</a:t>
            </a:r>
            <a:r>
              <a:rPr lang="fr-FR" dirty="0" err="1" smtClean="0"/>
              <a:t>Supervised</a:t>
            </a:r>
            <a:r>
              <a:rPr lang="fr-FR" dirty="0" smtClean="0"/>
              <a:t> Learning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643050"/>
            <a:ext cx="52292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93506" y="6286520"/>
            <a:ext cx="625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https://www.v7labs.com/blog/self-supervised-learning-guide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9286908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Weight</a:t>
            </a:r>
            <a:r>
              <a:rPr lang="fr-FR" dirty="0" smtClean="0"/>
              <a:t> </a:t>
            </a:r>
            <a:r>
              <a:rPr lang="fr-FR" dirty="0" err="1" smtClean="0"/>
              <a:t>stiffness</a:t>
            </a:r>
            <a:r>
              <a:rPr lang="fr-FR" dirty="0" smtClean="0"/>
              <a:t> </a:t>
            </a:r>
            <a:r>
              <a:rPr lang="fr-FR" dirty="0" err="1" smtClean="0"/>
              <a:t>relating</a:t>
            </a:r>
            <a:r>
              <a:rPr lang="fr-FR" dirty="0" smtClean="0"/>
              <a:t> to </a:t>
            </a:r>
            <a:r>
              <a:rPr lang="fr-FR" dirty="0" err="1" smtClean="0"/>
              <a:t>generalization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601926"/>
            <a:ext cx="5500726" cy="434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Weight</a:t>
            </a:r>
            <a:r>
              <a:rPr lang="fr-FR" dirty="0" smtClean="0"/>
              <a:t> </a:t>
            </a:r>
            <a:r>
              <a:rPr lang="fr-FR" dirty="0" err="1" smtClean="0"/>
              <a:t>stiffness</a:t>
            </a:r>
            <a:r>
              <a:rPr lang="fr-FR" dirty="0" smtClean="0"/>
              <a:t> </a:t>
            </a:r>
            <a:r>
              <a:rPr lang="fr-FR" dirty="0" err="1" smtClean="0"/>
              <a:t>relating</a:t>
            </a:r>
            <a:r>
              <a:rPr lang="fr-FR" dirty="0" smtClean="0"/>
              <a:t> to </a:t>
            </a:r>
            <a:r>
              <a:rPr lang="fr-FR" dirty="0" err="1" smtClean="0"/>
              <a:t>generalization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57364"/>
            <a:ext cx="872188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6286520"/>
            <a:ext cx="379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https://arxiv.org/pdf/1901.09491.pdf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Knowledge</a:t>
            </a:r>
            <a:r>
              <a:rPr lang="fr-FR" dirty="0" smtClean="0"/>
              <a:t> distillation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298"/>
            <a:ext cx="710565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71472" y="4929198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https://keras.io/examples/vision/knowledge_distillation/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Knowledge</a:t>
            </a:r>
            <a:r>
              <a:rPr lang="fr-FR" dirty="0" smtClean="0"/>
              <a:t> distillation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63579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 of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 and optimal </a:t>
            </a:r>
            <a:r>
              <a:rPr lang="fr-FR" dirty="0" err="1" smtClean="0"/>
              <a:t>weights</a:t>
            </a:r>
            <a:r>
              <a:rPr lang="fr-FR" dirty="0" smtClean="0"/>
              <a:t>/</a:t>
            </a:r>
            <a:r>
              <a:rPr lang="fr-FR" dirty="0" err="1" smtClean="0"/>
              <a:t>estimator</a:t>
            </a:r>
            <a:endParaRPr lang="fr-FR" dirty="0" smtClean="0"/>
          </a:p>
          <a:p>
            <a:r>
              <a:rPr lang="fr-FR" dirty="0" smtClean="0"/>
              <a:t>Cross </a:t>
            </a:r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matrix</a:t>
            </a:r>
            <a:r>
              <a:rPr lang="fr-FR" dirty="0" smtClean="0"/>
              <a:t> Basics</a:t>
            </a:r>
          </a:p>
          <a:p>
            <a:r>
              <a:rPr lang="fr-FR" dirty="0" smtClean="0"/>
              <a:t>Self-</a:t>
            </a:r>
            <a:r>
              <a:rPr lang="fr-FR" dirty="0" err="1" smtClean="0"/>
              <a:t>Supervised</a:t>
            </a:r>
            <a:r>
              <a:rPr lang="fr-FR" dirty="0" smtClean="0"/>
              <a:t> Learning</a:t>
            </a:r>
          </a:p>
          <a:p>
            <a:r>
              <a:rPr lang="fr-FR" dirty="0" err="1" smtClean="0"/>
              <a:t>Weight</a:t>
            </a:r>
            <a:r>
              <a:rPr lang="fr-FR" dirty="0" smtClean="0"/>
              <a:t> </a:t>
            </a:r>
            <a:r>
              <a:rPr lang="fr-FR" dirty="0" err="1" smtClean="0"/>
              <a:t>stiffness</a:t>
            </a:r>
            <a:r>
              <a:rPr lang="fr-FR" dirty="0" smtClean="0"/>
              <a:t> </a:t>
            </a:r>
            <a:r>
              <a:rPr lang="fr-FR" dirty="0" err="1" smtClean="0"/>
              <a:t>relating</a:t>
            </a:r>
            <a:r>
              <a:rPr lang="fr-FR" dirty="0" smtClean="0"/>
              <a:t> to </a:t>
            </a:r>
            <a:r>
              <a:rPr lang="fr-FR" dirty="0" err="1" smtClean="0"/>
              <a:t>generalization</a:t>
            </a:r>
            <a:endParaRPr lang="fr-FR" dirty="0" smtClean="0"/>
          </a:p>
          <a:p>
            <a:r>
              <a:rPr lang="fr-FR" dirty="0" err="1" smtClean="0"/>
              <a:t>Knowledge</a:t>
            </a:r>
            <a:r>
              <a:rPr lang="fr-FR" dirty="0" smtClean="0"/>
              <a:t> distillation</a:t>
            </a:r>
          </a:p>
          <a:p>
            <a:r>
              <a:rPr lang="fr-FR" dirty="0" err="1" smtClean="0"/>
              <a:t>Continual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Proposed</a:t>
            </a:r>
            <a:r>
              <a:rPr lang="fr-FR" dirty="0" smtClean="0"/>
              <a:t> Cross </a:t>
            </a:r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matrix</a:t>
            </a:r>
            <a:endParaRPr lang="fr-FR" dirty="0" smtClean="0"/>
          </a:p>
          <a:p>
            <a:r>
              <a:rPr lang="fr-FR" dirty="0" smtClean="0"/>
              <a:t>Server-Client </a:t>
            </a:r>
            <a:r>
              <a:rPr lang="fr-FR" dirty="0" err="1" smtClean="0"/>
              <a:t>side</a:t>
            </a:r>
            <a:r>
              <a:rPr lang="fr-FR" dirty="0" smtClean="0"/>
              <a:t> code </a:t>
            </a:r>
            <a:r>
              <a:rPr lang="fr-FR" dirty="0" err="1" smtClean="0"/>
              <a:t>Splitfed</a:t>
            </a:r>
            <a:endParaRPr lang="fr-FR" dirty="0" smtClean="0"/>
          </a:p>
          <a:p>
            <a:r>
              <a:rPr lang="fr-FR" dirty="0" err="1" smtClean="0"/>
              <a:t>Proposed</a:t>
            </a:r>
            <a:r>
              <a:rPr lang="fr-FR" dirty="0" smtClean="0"/>
              <a:t> </a:t>
            </a:r>
            <a:r>
              <a:rPr lang="fr-FR" dirty="0" err="1" smtClean="0"/>
              <a:t>Loss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Continual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86766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https://arxiv.org/abs/2108.06325</a:t>
            </a:r>
            <a:endParaRPr lang="en-US" dirty="0" smtClean="0"/>
          </a:p>
          <a:p>
            <a:endParaRPr lang="fr-FR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https://www.youtube.com/watch?v=zEMOX3Di2Tc&amp;t=5s&amp;ab_channel=EdanMeyer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https://github.com/ZixuanKe/PyContinual/blob/main/src/networks/classification/cnn.py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err="1" smtClean="0"/>
              <a:t>Continual</a:t>
            </a:r>
            <a:r>
              <a:rPr lang="fr-FR" dirty="0" smtClean="0"/>
              <a:t> Learning </a:t>
            </a:r>
          </a:p>
          <a:p>
            <a:r>
              <a:rPr lang="fr-FR" dirty="0" smtClean="0"/>
              <a:t>FCCL</a:t>
            </a:r>
          </a:p>
          <a:p>
            <a:endParaRPr lang="fr-FR" dirty="0" smtClean="0"/>
          </a:p>
          <a:p>
            <a:r>
              <a:rPr lang="fr-FR" dirty="0" err="1" smtClean="0"/>
              <a:t>Improvements</a:t>
            </a:r>
            <a:r>
              <a:rPr lang="fr-FR" dirty="0" smtClean="0"/>
              <a:t>:</a:t>
            </a:r>
          </a:p>
          <a:p>
            <a:r>
              <a:rPr lang="fr-FR" dirty="0" smtClean="0"/>
              <a:t>1-Inverse self </a:t>
            </a:r>
            <a:r>
              <a:rPr lang="fr-FR" dirty="0" err="1" smtClean="0"/>
              <a:t>suprvised</a:t>
            </a:r>
            <a:r>
              <a:rPr lang="fr-FR" dirty="0" smtClean="0"/>
              <a:t> Learning</a:t>
            </a:r>
          </a:p>
          <a:p>
            <a:r>
              <a:rPr lang="fr-FR" dirty="0" smtClean="0"/>
              <a:t>2-BRU Activation </a:t>
            </a:r>
            <a:r>
              <a:rPr lang="fr-FR" dirty="0" err="1" smtClean="0"/>
              <a:t>function</a:t>
            </a:r>
            <a:endParaRPr lang="fr-FR" dirty="0" smtClean="0"/>
          </a:p>
          <a:p>
            <a:r>
              <a:rPr lang="fr-FR" dirty="0" smtClean="0"/>
              <a:t>3-Multi Modal graph </a:t>
            </a:r>
            <a:r>
              <a:rPr lang="fr-FR" dirty="0" err="1" smtClean="0"/>
              <a:t>representation</a:t>
            </a:r>
            <a:endParaRPr lang="fr-FR" dirty="0" smtClean="0"/>
          </a:p>
          <a:p>
            <a:r>
              <a:rPr lang="fr-FR" dirty="0" smtClean="0"/>
              <a:t>4-</a:t>
            </a:r>
            <a:r>
              <a:rPr lang="fr-FR" dirty="0" err="1" smtClean="0"/>
              <a:t>Other</a:t>
            </a:r>
            <a:r>
              <a:rPr lang="fr-FR" dirty="0" smtClean="0"/>
              <a:t> NN architecture</a:t>
            </a:r>
          </a:p>
          <a:p>
            <a:r>
              <a:rPr lang="fr-FR" dirty="0" smtClean="0"/>
              <a:t>5-Meta </a:t>
            </a:r>
            <a:r>
              <a:rPr lang="fr-FR" dirty="0" err="1" smtClean="0"/>
              <a:t>learning</a:t>
            </a:r>
            <a:endParaRPr lang="fr-FR" dirty="0" smtClean="0"/>
          </a:p>
          <a:p>
            <a:r>
              <a:rPr lang="fr-FR" dirty="0" smtClean="0"/>
              <a:t>6-Use </a:t>
            </a:r>
            <a:r>
              <a:rPr lang="fr-FR" dirty="0" err="1" smtClean="0"/>
              <a:t>weight</a:t>
            </a:r>
            <a:r>
              <a:rPr lang="fr-FR" dirty="0" smtClean="0"/>
              <a:t> </a:t>
            </a:r>
            <a:r>
              <a:rPr lang="fr-FR" dirty="0" err="1" smtClean="0"/>
              <a:t>stiffness</a:t>
            </a:r>
            <a:r>
              <a:rPr lang="fr-FR" dirty="0" smtClean="0"/>
              <a:t> as information</a:t>
            </a:r>
          </a:p>
          <a:p>
            <a:r>
              <a:rPr lang="fr-FR" dirty="0" smtClean="0"/>
              <a:t>7-</a:t>
            </a:r>
            <a:r>
              <a:rPr lang="fr-FR" dirty="0" err="1" smtClean="0"/>
              <a:t>Conv</a:t>
            </a:r>
            <a:r>
              <a:rPr lang="fr-FR" dirty="0" smtClean="0"/>
              <a:t> layer to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vectors</a:t>
            </a:r>
            <a:r>
              <a:rPr lang="fr-FR" dirty="0" smtClean="0"/>
              <a:t>+GMM</a:t>
            </a:r>
          </a:p>
          <a:p>
            <a:r>
              <a:rPr lang="fr-FR" dirty="0" smtClean="0"/>
              <a:t>8-</a:t>
            </a:r>
            <a:r>
              <a:rPr lang="fr-FR" dirty="0" err="1" smtClean="0"/>
              <a:t>Deviance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Continual</a:t>
            </a:r>
            <a:r>
              <a:rPr lang="fr-FR" dirty="0" smtClean="0"/>
              <a:t> Learning 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592932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928934"/>
            <a:ext cx="7500990" cy="3643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929322" y="785794"/>
            <a:ext cx="34004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929066"/>
            <a:ext cx="79629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14356"/>
            <a:ext cx="7924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85720" y="214290"/>
            <a:ext cx="885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Single </a:t>
            </a:r>
            <a:r>
              <a:rPr lang="fr-FR" dirty="0" err="1" smtClean="0"/>
              <a:t>Task</a:t>
            </a:r>
            <a:r>
              <a:rPr lang="fr-FR" dirty="0" smtClean="0"/>
              <a:t> and Multiple </a:t>
            </a:r>
            <a:r>
              <a:rPr lang="fr-FR" dirty="0" err="1" smtClean="0"/>
              <a:t>Task</a:t>
            </a:r>
            <a:r>
              <a:rPr lang="fr-FR" dirty="0" smtClean="0"/>
              <a:t> Performance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FCCL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3786190"/>
            <a:ext cx="5107277" cy="284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857628"/>
            <a:ext cx="33528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428604"/>
            <a:ext cx="5429288" cy="310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FCCL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2071678"/>
            <a:ext cx="4500594" cy="4487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14290"/>
            <a:ext cx="4071966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Meta Learning</a:t>
            </a:r>
            <a:endParaRPr lang="en-US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687705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000" dirty="0" smtClean="0"/>
              <a:t>3-Multi Modal graph </a:t>
            </a:r>
            <a:r>
              <a:rPr lang="fr-FR" sz="4000" dirty="0" err="1" smtClean="0"/>
              <a:t>representation</a:t>
            </a:r>
            <a:r>
              <a:rPr lang="fr-FR" sz="4000" dirty="0" smtClean="0"/>
              <a:t> :</a:t>
            </a:r>
            <a:br>
              <a:rPr lang="fr-FR" sz="4000" dirty="0" smtClean="0"/>
            </a:br>
            <a:r>
              <a:rPr lang="fr-FR" sz="4000" dirty="0" smtClean="0"/>
              <a:t>Domain </a:t>
            </a:r>
            <a:r>
              <a:rPr lang="fr-FR" sz="4000" dirty="0" err="1" smtClean="0"/>
              <a:t>specific</a:t>
            </a:r>
            <a:r>
              <a:rPr lang="fr-FR" sz="4000" dirty="0" smtClean="0"/>
              <a:t> </a:t>
            </a:r>
            <a:r>
              <a:rPr lang="fr-FR" sz="4000" dirty="0" err="1" smtClean="0"/>
              <a:t>feature</a:t>
            </a:r>
            <a:r>
              <a:rPr lang="fr-FR" sz="4000" dirty="0" smtClean="0"/>
              <a:t> </a:t>
            </a:r>
            <a:r>
              <a:rPr lang="fr-FR" sz="4000" dirty="0" err="1" smtClean="0"/>
              <a:t>learning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7467600" cy="220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500438"/>
            <a:ext cx="572452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43238" y="285728"/>
            <a:ext cx="1471622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100" dirty="0" smtClean="0"/>
              <a:t>3-Multi Modal graph </a:t>
            </a:r>
            <a:r>
              <a:rPr lang="fr-FR" sz="3100" dirty="0" err="1" smtClean="0"/>
              <a:t>representation</a:t>
            </a:r>
            <a:r>
              <a:rPr lang="fr-FR" sz="3100" dirty="0" smtClean="0"/>
              <a:t> :</a:t>
            </a:r>
            <a:br>
              <a:rPr lang="fr-FR" sz="3100" dirty="0" smtClean="0"/>
            </a:br>
            <a:r>
              <a:rPr lang="fr-FR" sz="3100" dirty="0" smtClean="0"/>
              <a:t>Label propagation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90575" y="1600994"/>
            <a:ext cx="680085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Inverse self </a:t>
            </a:r>
            <a:r>
              <a:rPr lang="fr-FR" dirty="0" err="1" smtClean="0"/>
              <a:t>suprvised</a:t>
            </a:r>
            <a:r>
              <a:rPr lang="fr-FR" dirty="0" smtClean="0"/>
              <a:t> Learning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357298"/>
            <a:ext cx="4714908" cy="51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428736"/>
            <a:ext cx="346710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3214686"/>
            <a:ext cx="3190875" cy="320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 and optimal </a:t>
            </a:r>
            <a:r>
              <a:rPr lang="fr-FR" dirty="0" err="1" smtClean="0"/>
              <a:t>weights</a:t>
            </a:r>
            <a:r>
              <a:rPr lang="fr-FR" dirty="0" smtClean="0"/>
              <a:t>/</a:t>
            </a:r>
            <a:r>
              <a:rPr lang="fr-FR" dirty="0" err="1" smtClean="0"/>
              <a:t>estimator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5000636"/>
            <a:ext cx="53816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85860"/>
            <a:ext cx="558165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5951488" cy="5105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75" y="357166"/>
            <a:ext cx="3095625" cy="6234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428604"/>
            <a:ext cx="7467600" cy="1143000"/>
          </a:xfrm>
        </p:spPr>
        <p:txBody>
          <a:bodyPr>
            <a:noAutofit/>
          </a:bodyPr>
          <a:lstStyle/>
          <a:p>
            <a:r>
              <a:rPr lang="fr-FR" sz="3600" dirty="0" smtClean="0"/>
              <a:t>Inverse self-</a:t>
            </a:r>
            <a:r>
              <a:rPr lang="fr-FR" sz="3600" dirty="0" err="1" smtClean="0"/>
              <a:t>suprvised</a:t>
            </a:r>
            <a:r>
              <a:rPr lang="fr-FR" sz="3600" dirty="0" smtClean="0"/>
              <a:t> Learning</a:t>
            </a:r>
            <a:br>
              <a:rPr lang="fr-FR" sz="3600" dirty="0" smtClean="0"/>
            </a:br>
            <a:endParaRPr lang="en-US"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857232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fr-FR" sz="2200" dirty="0" smtClean="0"/>
              <a:t>Use Audio Data Augmentation techniques</a:t>
            </a:r>
            <a:br>
              <a:rPr lang="fr-FR" sz="2200" dirty="0" smtClean="0"/>
            </a:br>
            <a:r>
              <a:rPr lang="fr-FR" sz="2200" dirty="0" smtClean="0"/>
              <a:t>6-Use </a:t>
            </a:r>
            <a:r>
              <a:rPr lang="fr-FR" sz="2200" dirty="0" err="1" smtClean="0"/>
              <a:t>weight</a:t>
            </a:r>
            <a:r>
              <a:rPr lang="fr-FR" sz="2200" dirty="0" smtClean="0"/>
              <a:t> </a:t>
            </a:r>
            <a:r>
              <a:rPr lang="fr-FR" sz="2200" dirty="0" err="1" smtClean="0"/>
              <a:t>stiffness</a:t>
            </a:r>
            <a:r>
              <a:rPr lang="fr-FR" sz="2200" dirty="0" smtClean="0"/>
              <a:t> as information</a:t>
            </a:r>
            <a:br>
              <a:rPr lang="fr-FR" sz="2200" dirty="0" smtClean="0"/>
            </a:br>
            <a:r>
              <a:rPr lang="fr-FR" sz="2200" dirty="0" smtClean="0"/>
              <a:t>7-</a:t>
            </a:r>
            <a:r>
              <a:rPr lang="fr-FR" sz="2200" dirty="0" err="1" smtClean="0"/>
              <a:t>Conv</a:t>
            </a:r>
            <a:r>
              <a:rPr lang="fr-FR" sz="2200" dirty="0" smtClean="0"/>
              <a:t> layer to </a:t>
            </a:r>
            <a:r>
              <a:rPr lang="fr-FR" sz="2200" dirty="0" err="1" smtClean="0"/>
              <a:t>create</a:t>
            </a:r>
            <a:r>
              <a:rPr lang="fr-FR" sz="2200" dirty="0" smtClean="0"/>
              <a:t> </a:t>
            </a:r>
            <a:r>
              <a:rPr lang="fr-FR" sz="2200" dirty="0" err="1" smtClean="0"/>
              <a:t>feature</a:t>
            </a:r>
            <a:r>
              <a:rPr lang="fr-FR" sz="2200" dirty="0" smtClean="0"/>
              <a:t> </a:t>
            </a:r>
            <a:r>
              <a:rPr lang="fr-FR" sz="2200" dirty="0" err="1" smtClean="0"/>
              <a:t>vectors</a:t>
            </a:r>
            <a:r>
              <a:rPr lang="fr-FR" sz="2200" dirty="0" smtClean="0"/>
              <a:t>+GMM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285992"/>
            <a:ext cx="5786478" cy="377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7467600" cy="1143000"/>
          </a:xfrm>
        </p:spPr>
        <p:txBody>
          <a:bodyPr/>
          <a:lstStyle/>
          <a:p>
            <a:r>
              <a:rPr lang="fr-FR" dirty="0" err="1" smtClean="0"/>
              <a:t>Deviance</a:t>
            </a:r>
            <a:endParaRPr lang="en-US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3357562"/>
            <a:ext cx="7467600" cy="227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928802"/>
            <a:ext cx="81439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BRU Activation </a:t>
            </a:r>
            <a:r>
              <a:rPr lang="fr-FR" dirty="0" err="1" smtClean="0"/>
              <a:t>functions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54959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857628"/>
            <a:ext cx="79343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5214950"/>
            <a:ext cx="7929618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214554"/>
            <a:ext cx="732953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0034" y="500042"/>
            <a:ext cx="7786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BRU Activation </a:t>
            </a:r>
            <a:r>
              <a:rPr lang="fr-FR" sz="2800" dirty="0" err="1" smtClean="0"/>
              <a:t>functions</a:t>
            </a:r>
            <a:r>
              <a:rPr lang="fr-FR" sz="2800" dirty="0" smtClean="0"/>
              <a:t> : </a:t>
            </a:r>
            <a:r>
              <a:rPr lang="fr-FR" sz="2800" dirty="0" err="1" smtClean="0"/>
              <a:t>Loss</a:t>
            </a:r>
            <a:r>
              <a:rPr lang="fr-FR" sz="2800" dirty="0" smtClean="0"/>
              <a:t> and </a:t>
            </a:r>
            <a:r>
              <a:rPr lang="fr-FR" sz="2800" dirty="0" err="1" smtClean="0"/>
              <a:t>generlization</a:t>
            </a:r>
            <a:r>
              <a:rPr lang="fr-FR" sz="2800" dirty="0" smtClean="0"/>
              <a:t/>
            </a:r>
            <a:br>
              <a:rPr lang="fr-FR" sz="2800" dirty="0" smtClean="0"/>
            </a:br>
            <a:endParaRPr lang="en-US" sz="2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92867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fr-FR" sz="4800" dirty="0" smtClean="0"/>
              <a:t>BRU Activation </a:t>
            </a:r>
            <a:r>
              <a:rPr lang="fr-FR" sz="4800" dirty="0" err="1" smtClean="0"/>
              <a:t>functions</a:t>
            </a:r>
            <a:r>
              <a:rPr lang="fr-FR" sz="4800" dirty="0" smtClean="0"/>
              <a:t> : Speed </a:t>
            </a:r>
            <a:br>
              <a:rPr lang="fr-FR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928802"/>
            <a:ext cx="669607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4-</a:t>
            </a:r>
            <a:r>
              <a:rPr lang="fr-FR" dirty="0" err="1" smtClean="0"/>
              <a:t>Other</a:t>
            </a:r>
            <a:r>
              <a:rPr lang="fr-FR" dirty="0" smtClean="0"/>
              <a:t> NN architectures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52006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1285860"/>
            <a:ext cx="25908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14488"/>
            <a:ext cx="53063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50004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4-</a:t>
            </a:r>
            <a:r>
              <a:rPr lang="fr-FR" dirty="0" err="1" smtClean="0"/>
              <a:t>Other</a:t>
            </a:r>
            <a:r>
              <a:rPr lang="fr-FR" dirty="0" smtClean="0"/>
              <a:t> NN architectures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1725" y="3571876"/>
            <a:ext cx="29622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 of Contents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714488"/>
            <a:ext cx="8329642" cy="4525963"/>
          </a:xfrm>
        </p:spPr>
        <p:txBody>
          <a:bodyPr/>
          <a:lstStyle/>
          <a:p>
            <a:r>
              <a:rPr lang="fr-FR" dirty="0" smtClean="0"/>
              <a:t>The state of Graphs and </a:t>
            </a:r>
            <a:r>
              <a:rPr lang="fr-FR" dirty="0" err="1" smtClean="0"/>
              <a:t>Federated</a:t>
            </a:r>
            <a:r>
              <a:rPr lang="fr-FR" dirty="0" smtClean="0"/>
              <a:t> Learning</a:t>
            </a:r>
          </a:p>
          <a:p>
            <a:r>
              <a:rPr lang="fr-FR" dirty="0" smtClean="0"/>
              <a:t>Benchmarks for graph neural network</a:t>
            </a:r>
          </a:p>
          <a:p>
            <a:r>
              <a:rPr lang="fr-FR" dirty="0" err="1" smtClean="0"/>
              <a:t>Proposed</a:t>
            </a:r>
            <a:r>
              <a:rPr lang="fr-FR" dirty="0" smtClean="0"/>
              <a:t> </a:t>
            </a:r>
            <a:r>
              <a:rPr lang="fr-FR" dirty="0" err="1" smtClean="0"/>
              <a:t>Reinforced</a:t>
            </a:r>
            <a:r>
              <a:rPr lang="fr-FR" dirty="0" smtClean="0"/>
              <a:t> </a:t>
            </a:r>
            <a:r>
              <a:rPr lang="fr-FR" dirty="0" err="1" smtClean="0"/>
              <a:t>Continual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(Sept ’22)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The state of Graphs and </a:t>
            </a:r>
            <a:r>
              <a:rPr lang="fr-FR" dirty="0" err="1" smtClean="0"/>
              <a:t>Federated</a:t>
            </a:r>
            <a:r>
              <a:rPr lang="fr-FR" dirty="0" smtClean="0"/>
              <a:t> Learning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928802"/>
            <a:ext cx="64770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 and optimal </a:t>
            </a:r>
            <a:r>
              <a:rPr lang="fr-FR" dirty="0" err="1" smtClean="0"/>
              <a:t>weights</a:t>
            </a:r>
            <a:r>
              <a:rPr lang="fr-FR" dirty="0" smtClean="0"/>
              <a:t>/</a:t>
            </a:r>
            <a:r>
              <a:rPr lang="fr-FR" dirty="0" err="1" smtClean="0"/>
              <a:t>estimator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50863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643182"/>
            <a:ext cx="497205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The state of Graphs and </a:t>
            </a:r>
            <a:r>
              <a:rPr lang="fr-FR" dirty="0" err="1" smtClean="0"/>
              <a:t>Federated</a:t>
            </a:r>
            <a:r>
              <a:rPr lang="fr-FR" dirty="0" smtClean="0"/>
              <a:t> Learning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00240"/>
            <a:ext cx="62484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The state of Graphs and </a:t>
            </a:r>
            <a:r>
              <a:rPr lang="fr-FR" dirty="0" err="1" smtClean="0"/>
              <a:t>Federated</a:t>
            </a:r>
            <a:r>
              <a:rPr lang="fr-FR" dirty="0" smtClean="0"/>
              <a:t> Learning</a:t>
            </a:r>
            <a:br>
              <a:rPr lang="fr-FR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15328" cy="4900634"/>
          </a:xfrm>
        </p:spPr>
        <p:txBody>
          <a:bodyPr>
            <a:normAutofit fontScale="47500" lnSpcReduction="20000"/>
          </a:bodyPr>
          <a:lstStyle/>
          <a:p>
            <a:pPr algn="justLow">
              <a:lnSpc>
                <a:spcPct val="170000"/>
              </a:lnSpc>
              <a:buNone/>
            </a:pPr>
            <a:r>
              <a:rPr lang="en-US" dirty="0" smtClean="0"/>
              <a:t>Besides showcasing the utility of </a:t>
            </a:r>
            <a:r>
              <a:rPr lang="en-US" dirty="0" err="1" smtClean="0"/>
              <a:t>FedGraphNN</a:t>
            </a:r>
            <a:r>
              <a:rPr lang="en-US" dirty="0" smtClean="0"/>
              <a:t>, there are multiple takeaways from these results: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/>
              <a:t>1.When the graph datasets </a:t>
            </a:r>
            <a:r>
              <a:rPr lang="en-US" dirty="0" smtClean="0">
                <a:solidFill>
                  <a:srgbClr val="00B050"/>
                </a:solidFill>
              </a:rPr>
              <a:t>are small, FL accuracy is often on par with centralized learning.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/>
              <a:t>2.When </a:t>
            </a:r>
            <a:r>
              <a:rPr lang="en-US" dirty="0" smtClean="0">
                <a:solidFill>
                  <a:srgbClr val="FF0000"/>
                </a:solidFill>
              </a:rPr>
              <a:t>dataset sizes grow, FL accuracy becomes </a:t>
            </a:r>
            <a:r>
              <a:rPr lang="en-US" dirty="0" err="1" smtClean="0">
                <a:solidFill>
                  <a:srgbClr val="FF0000"/>
                </a:solidFill>
              </a:rPr>
              <a:t>signiﬁcantly</a:t>
            </a:r>
            <a:r>
              <a:rPr lang="en-US" dirty="0" smtClean="0">
                <a:solidFill>
                  <a:srgbClr val="FF0000"/>
                </a:solidFill>
              </a:rPr>
              <a:t> worse than centralized learning.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/>
              <a:t>	We </a:t>
            </a:r>
            <a:r>
              <a:rPr lang="en-US" dirty="0" smtClean="0"/>
              <a:t>conjecture that it is </a:t>
            </a:r>
            <a:r>
              <a:rPr lang="en-US" dirty="0" smtClean="0">
                <a:solidFill>
                  <a:srgbClr val="FFC000"/>
                </a:solidFill>
              </a:rPr>
              <a:t>the complicated non-I.I.D</a:t>
            </a:r>
            <a:r>
              <a:rPr lang="en-US" dirty="0" smtClean="0"/>
              <a:t>. nature of graphs that leads to </a:t>
            </a:r>
            <a:r>
              <a:rPr lang="en-US" dirty="0" smtClean="0"/>
              <a:t>the accuracy drop </a:t>
            </a:r>
            <a:r>
              <a:rPr lang="en-US" dirty="0" smtClean="0"/>
              <a:t>in larger datasets.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/>
              <a:t>3.The dynamics of training GNNs in a federated setting are different from training federated vision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/>
              <a:t>or language models. Our </a:t>
            </a:r>
            <a:r>
              <a:rPr lang="en-US" dirty="0" err="1" smtClean="0"/>
              <a:t>ﬁndings</a:t>
            </a:r>
            <a:r>
              <a:rPr lang="en-US" dirty="0" smtClean="0"/>
              <a:t> show that </a:t>
            </a:r>
            <a:r>
              <a:rPr lang="en-US" dirty="0" smtClean="0">
                <a:solidFill>
                  <a:srgbClr val="FF0000"/>
                </a:solidFill>
              </a:rPr>
              <a:t>the best model in the centralized setting may not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>
                <a:solidFill>
                  <a:srgbClr val="FF0000"/>
                </a:solidFill>
              </a:rPr>
              <a:t>necessarily be the best model in the FL setting.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/>
              <a:t>4.Counterintuitive </a:t>
            </a:r>
            <a:r>
              <a:rPr lang="en-US" dirty="0" err="1" smtClean="0"/>
              <a:t>phenomenons</a:t>
            </a:r>
            <a:r>
              <a:rPr lang="en-US" dirty="0" smtClean="0"/>
              <a:t> (highlights in above tables) further add to the mystery of federated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/>
              <a:t>graph neural networks: in graph-level experiments, </a:t>
            </a:r>
            <a:r>
              <a:rPr lang="en-US" dirty="0" smtClean="0">
                <a:solidFill>
                  <a:srgbClr val="FF0000"/>
                </a:solidFill>
              </a:rPr>
              <a:t>GAT suffers the most performance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>
                <a:solidFill>
                  <a:srgbClr val="FF0000"/>
                </a:solidFill>
              </a:rPr>
              <a:t>compromise on 5 out of 9 datasets</a:t>
            </a:r>
            <a:r>
              <a:rPr lang="en-US" dirty="0" smtClean="0"/>
              <a:t>; </a:t>
            </a:r>
            <a:r>
              <a:rPr lang="en-US" dirty="0" smtClean="0"/>
              <a:t>in </a:t>
            </a:r>
            <a:r>
              <a:rPr lang="en-US" dirty="0" smtClean="0"/>
              <a:t>both </a:t>
            </a:r>
            <a:r>
              <a:rPr lang="en-US" dirty="0" err="1" smtClean="0"/>
              <a:t>subgraph</a:t>
            </a:r>
            <a:r>
              <a:rPr lang="en-US" dirty="0" smtClean="0"/>
              <a:t>-level and node-level FL, results on some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/>
              <a:t>datasets (CIAO, CORA, </a:t>
            </a:r>
            <a:r>
              <a:rPr lang="en-US" dirty="0" err="1" smtClean="0"/>
              <a:t>PubMed</a:t>
            </a:r>
            <a:r>
              <a:rPr lang="en-US" dirty="0" smtClean="0"/>
              <a:t>) may even have </a:t>
            </a:r>
            <a:r>
              <a:rPr lang="en-US" dirty="0" smtClean="0">
                <a:solidFill>
                  <a:srgbClr val="00B050"/>
                </a:solidFill>
              </a:rPr>
              <a:t>slightly higher performance than centralized</a:t>
            </a:r>
          </a:p>
          <a:p>
            <a:pPr algn="justLow">
              <a:lnSpc>
                <a:spcPct val="170000"/>
              </a:lnSpc>
              <a:buNone/>
            </a:pPr>
            <a:r>
              <a:rPr lang="en-US" dirty="0" smtClean="0">
                <a:solidFill>
                  <a:srgbClr val="00B050"/>
                </a:solidFill>
              </a:rPr>
              <a:t>training</a:t>
            </a:r>
            <a:r>
              <a:rPr lang="en-US" dirty="0" smtClean="0">
                <a:solidFill>
                  <a:srgbClr val="FF0000"/>
                </a:solidFill>
              </a:rPr>
              <a:t>; GAT cannot achieve reasonable accuracy in node-level FL </a:t>
            </a:r>
            <a:r>
              <a:rPr lang="en-US" dirty="0" smtClean="0"/>
              <a:t>(e.g., in CORA dataset),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Benchmarks for graph neural network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643050"/>
            <a:ext cx="65532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Benchmarks for graph neural network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2700" y="1600200"/>
            <a:ext cx="629659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Proposed</a:t>
            </a:r>
            <a:r>
              <a:rPr lang="fr-FR" dirty="0" smtClean="0"/>
              <a:t> </a:t>
            </a:r>
            <a:r>
              <a:rPr lang="fr-FR" dirty="0" err="1" smtClean="0"/>
              <a:t>Continual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(Sept ’22)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724504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Proposed</a:t>
            </a:r>
            <a:r>
              <a:rPr lang="fr-FR" dirty="0" smtClean="0"/>
              <a:t> </a:t>
            </a:r>
            <a:r>
              <a:rPr lang="fr-FR" dirty="0" err="1" smtClean="0"/>
              <a:t>Continual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(Sept ’22)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285860"/>
            <a:ext cx="4105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00372"/>
            <a:ext cx="7962897" cy="366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Proposed</a:t>
            </a:r>
            <a:r>
              <a:rPr lang="fr-FR" dirty="0" smtClean="0"/>
              <a:t> </a:t>
            </a:r>
            <a:r>
              <a:rPr lang="fr-FR" dirty="0" err="1" smtClean="0"/>
              <a:t>Continual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(Sept ’22)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41433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Proposed</a:t>
            </a:r>
            <a:r>
              <a:rPr lang="fr-FR" dirty="0" smtClean="0"/>
              <a:t> </a:t>
            </a:r>
            <a:r>
              <a:rPr lang="fr-FR" dirty="0" err="1" smtClean="0"/>
              <a:t>Continual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(Sept ’22)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2500306"/>
            <a:ext cx="7467600" cy="340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Proposed</a:t>
            </a:r>
            <a:r>
              <a:rPr lang="fr-FR" dirty="0" smtClean="0"/>
              <a:t> </a:t>
            </a:r>
            <a:r>
              <a:rPr lang="fr-FR" dirty="0" err="1" smtClean="0"/>
              <a:t>Continual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(Sept ’22)</a:t>
            </a:r>
            <a:br>
              <a:rPr lang="fr-FR" dirty="0" smtClean="0"/>
            </a:br>
            <a:endParaRPr lang="en-US" dirty="0"/>
          </a:p>
        </p:txBody>
      </p:sp>
      <p:pic>
        <p:nvPicPr>
          <p:cNvPr id="92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8105662" cy="464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714620"/>
            <a:ext cx="7467600" cy="1143000"/>
          </a:xfrm>
        </p:spPr>
        <p:txBody>
          <a:bodyPr/>
          <a:lstStyle/>
          <a:p>
            <a:pPr algn="ctr"/>
            <a:r>
              <a:rPr lang="fr-FR" dirty="0" err="1" smtClean="0"/>
              <a:t>Thanks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 and optimal </a:t>
            </a:r>
            <a:r>
              <a:rPr lang="fr-FR" dirty="0" err="1" smtClean="0"/>
              <a:t>weights</a:t>
            </a:r>
            <a:r>
              <a:rPr lang="fr-FR" dirty="0" smtClean="0"/>
              <a:t>/</a:t>
            </a:r>
            <a:r>
              <a:rPr lang="fr-FR" dirty="0" err="1" smtClean="0"/>
              <a:t>estimator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71546"/>
            <a:ext cx="559117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929066"/>
            <a:ext cx="55340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 and optimal </a:t>
            </a:r>
            <a:r>
              <a:rPr lang="fr-FR" dirty="0" err="1" smtClean="0"/>
              <a:t>weights</a:t>
            </a:r>
            <a:r>
              <a:rPr lang="fr-FR" dirty="0" smtClean="0"/>
              <a:t>/</a:t>
            </a:r>
            <a:r>
              <a:rPr lang="fr-FR" dirty="0" err="1" smtClean="0"/>
              <a:t>estimator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785926"/>
            <a:ext cx="6215106" cy="39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 and optimal </a:t>
            </a:r>
            <a:r>
              <a:rPr lang="fr-FR" dirty="0" err="1" smtClean="0"/>
              <a:t>weights</a:t>
            </a:r>
            <a:r>
              <a:rPr lang="fr-FR" dirty="0" smtClean="0"/>
              <a:t>/</a:t>
            </a:r>
            <a:r>
              <a:rPr lang="fr-FR" dirty="0" err="1" smtClean="0"/>
              <a:t>estimator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3429000"/>
            <a:ext cx="53625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571612"/>
            <a:ext cx="49434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 and optimal </a:t>
            </a:r>
            <a:r>
              <a:rPr lang="fr-FR" dirty="0" err="1" smtClean="0"/>
              <a:t>weights</a:t>
            </a:r>
            <a:r>
              <a:rPr lang="fr-FR" dirty="0" smtClean="0"/>
              <a:t>/</a:t>
            </a:r>
            <a:r>
              <a:rPr lang="fr-FR" dirty="0" err="1" smtClean="0"/>
              <a:t>estimator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36"/>
            <a:ext cx="7252170" cy="345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 and optimal </a:t>
            </a:r>
            <a:r>
              <a:rPr lang="fr-FR" dirty="0" err="1" smtClean="0"/>
              <a:t>weights</a:t>
            </a:r>
            <a:r>
              <a:rPr lang="fr-FR" dirty="0" smtClean="0"/>
              <a:t>/</a:t>
            </a:r>
            <a:r>
              <a:rPr lang="fr-FR" dirty="0" err="1" smtClean="0"/>
              <a:t>estimator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1604" y="857232"/>
            <a:ext cx="6572296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819650"/>
            <a:ext cx="52292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1427</TotalTime>
  <Words>372</Words>
  <Application>Microsoft Office PowerPoint</Application>
  <PresentationFormat>On-screen Show (4:3)</PresentationFormat>
  <Paragraphs>103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Technic</vt:lpstr>
      <vt:lpstr>Summary of 2 papers for FCCLFramework </vt:lpstr>
      <vt:lpstr>Table of Content</vt:lpstr>
      <vt:lpstr>Linear Model and optimal weights/estimator </vt:lpstr>
      <vt:lpstr>Linear Model and optimal weights/estimator </vt:lpstr>
      <vt:lpstr>Linear Model and optimal weights/estimator </vt:lpstr>
      <vt:lpstr>Linear Model and optimal weights/estimator </vt:lpstr>
      <vt:lpstr>Linear Model and optimal weights/estimator </vt:lpstr>
      <vt:lpstr>Linear Model and optimal weights/estimator </vt:lpstr>
      <vt:lpstr>Linear Model and optimal weights/estimator </vt:lpstr>
      <vt:lpstr>Cross Correlation matrix Basics  </vt:lpstr>
      <vt:lpstr>Cross Correlation matrix Basics  </vt:lpstr>
      <vt:lpstr>Linear Model and optimal weights/estimator </vt:lpstr>
      <vt:lpstr>Self-Supervised Learning </vt:lpstr>
      <vt:lpstr>Self-Supervised Learning </vt:lpstr>
      <vt:lpstr>Self-Supervised Learning </vt:lpstr>
      <vt:lpstr>Weight stiffness relating to generalization </vt:lpstr>
      <vt:lpstr>Weight stiffness relating to generalization </vt:lpstr>
      <vt:lpstr>Knowledge distillation </vt:lpstr>
      <vt:lpstr>Knowledge distillation</vt:lpstr>
      <vt:lpstr>Continual learning </vt:lpstr>
      <vt:lpstr>Table of Contents</vt:lpstr>
      <vt:lpstr>Continual Learning  </vt:lpstr>
      <vt:lpstr>Slide 23</vt:lpstr>
      <vt:lpstr>FCCL </vt:lpstr>
      <vt:lpstr>FCCL</vt:lpstr>
      <vt:lpstr>Meta Learning</vt:lpstr>
      <vt:lpstr>3-Multi Modal graph representation : Domain specific feature learning </vt:lpstr>
      <vt:lpstr>3-Multi Modal graph representation : Label propagation </vt:lpstr>
      <vt:lpstr>Inverse self suprvised Learning </vt:lpstr>
      <vt:lpstr>Inverse self-suprvised Learning </vt:lpstr>
      <vt:lpstr>Use Audio Data Augmentation techniques 6-Use weight stiffness as information 7-Conv layer to create feature vectors+GMM </vt:lpstr>
      <vt:lpstr>Deviance</vt:lpstr>
      <vt:lpstr>BRU Activation functions </vt:lpstr>
      <vt:lpstr>Slide 34</vt:lpstr>
      <vt:lpstr>BRU Activation functions : Speed   </vt:lpstr>
      <vt:lpstr>4-Other NN architectures </vt:lpstr>
      <vt:lpstr>Slide 37</vt:lpstr>
      <vt:lpstr>Table of Contents </vt:lpstr>
      <vt:lpstr>The state of Graphs and Federated Learning </vt:lpstr>
      <vt:lpstr>The state of Graphs and Federated Learning </vt:lpstr>
      <vt:lpstr>The state of Graphs and Federated Learning </vt:lpstr>
      <vt:lpstr>Benchmarks for graph neural network </vt:lpstr>
      <vt:lpstr>Benchmarks for graph neural network </vt:lpstr>
      <vt:lpstr>Proposed Continual learning (Sept ’22) </vt:lpstr>
      <vt:lpstr>Proposed Continual learning (Sept ’22) </vt:lpstr>
      <vt:lpstr>Proposed Continual learning (Sept ’22) </vt:lpstr>
      <vt:lpstr>Proposed Continual learning (Sept ’22) </vt:lpstr>
      <vt:lpstr>Proposed Continual learning (Sept ’22) </vt:lpstr>
      <vt:lpstr>Thanks for your attention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2 papers for FCCLFramework </dc:title>
  <dc:creator>Aymen</dc:creator>
  <cp:lastModifiedBy>Aymen</cp:lastModifiedBy>
  <cp:revision>8</cp:revision>
  <dcterms:created xsi:type="dcterms:W3CDTF">2022-11-29T06:55:30Z</dcterms:created>
  <dcterms:modified xsi:type="dcterms:W3CDTF">2022-12-15T12:12:50Z</dcterms:modified>
</cp:coreProperties>
</file>